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竹内 千代子(13v00057)" initials="竹内" lastIdx="1" clrIdx="0">
    <p:extLst>
      <p:ext uri="{19B8F6BF-5375-455C-9EA6-DF929625EA0E}">
        <p15:presenceInfo xmlns:p15="http://schemas.microsoft.com/office/powerpoint/2012/main" userId="S::13v00057@gst.ritsumei.ac.jp::4c666653-50a4-4414-977f-7206d633e9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3" autoAdjust="0"/>
    <p:restoredTop sz="94629" autoAdjust="0"/>
  </p:normalViewPr>
  <p:slideViewPr>
    <p:cSldViewPr snapToGrid="0">
      <p:cViewPr varScale="1">
        <p:scale>
          <a:sx n="82" d="100"/>
          <a:sy n="82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E8062-4BFA-4846-8DE2-4A85706CABAE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A489-0B0D-4B4D-BC92-22CCE1F05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8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34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63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3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9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301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83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4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5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45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47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9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0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0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0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05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11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62CB06-6B1E-4301-A087-6E3B964E73A3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ADCA57-6AA7-403F-8E28-5A4FC9D1E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92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37FA6B3-5B2C-4829-93E4-5F06502FE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97309"/>
              </p:ext>
            </p:extLst>
          </p:nvPr>
        </p:nvGraphicFramePr>
        <p:xfrm>
          <a:off x="740018" y="565544"/>
          <a:ext cx="10905069" cy="5664360"/>
        </p:xfrm>
        <a:graphic>
          <a:graphicData uri="http://schemas.openxmlformats.org/drawingml/2006/table">
            <a:tbl>
              <a:tblPr/>
              <a:tblGrid>
                <a:gridCol w="1224386">
                  <a:extLst>
                    <a:ext uri="{9D8B030D-6E8A-4147-A177-3AD203B41FA5}">
                      <a16:colId xmlns:a16="http://schemas.microsoft.com/office/drawing/2014/main" val="2912051610"/>
                    </a:ext>
                  </a:extLst>
                </a:gridCol>
                <a:gridCol w="417197">
                  <a:extLst>
                    <a:ext uri="{9D8B030D-6E8A-4147-A177-3AD203B41FA5}">
                      <a16:colId xmlns:a16="http://schemas.microsoft.com/office/drawing/2014/main" val="3709206622"/>
                    </a:ext>
                  </a:extLst>
                </a:gridCol>
                <a:gridCol w="2191153">
                  <a:extLst>
                    <a:ext uri="{9D8B030D-6E8A-4147-A177-3AD203B41FA5}">
                      <a16:colId xmlns:a16="http://schemas.microsoft.com/office/drawing/2014/main" val="521594570"/>
                    </a:ext>
                  </a:extLst>
                </a:gridCol>
                <a:gridCol w="2115236">
                  <a:extLst>
                    <a:ext uri="{9D8B030D-6E8A-4147-A177-3AD203B41FA5}">
                      <a16:colId xmlns:a16="http://schemas.microsoft.com/office/drawing/2014/main" val="2205190554"/>
                    </a:ext>
                  </a:extLst>
                </a:gridCol>
                <a:gridCol w="2765944">
                  <a:extLst>
                    <a:ext uri="{9D8B030D-6E8A-4147-A177-3AD203B41FA5}">
                      <a16:colId xmlns:a16="http://schemas.microsoft.com/office/drawing/2014/main" val="2343558217"/>
                    </a:ext>
                  </a:extLst>
                </a:gridCol>
                <a:gridCol w="2191153">
                  <a:extLst>
                    <a:ext uri="{9D8B030D-6E8A-4147-A177-3AD203B41FA5}">
                      <a16:colId xmlns:a16="http://schemas.microsoft.com/office/drawing/2014/main" val="1032962707"/>
                    </a:ext>
                  </a:extLst>
                </a:gridCol>
              </a:tblGrid>
              <a:tr h="362910">
                <a:tc gridSpan="5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蝶夢・墨直・時雨会　⇒　闌更・花供養・二条家俳諧　　　　　　　　　　　　　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×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 不開催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240" marR="89240" marT="44620" marB="44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122333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年月日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墨直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東山双林寺墓地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 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芭蕉仮名碑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)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　　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日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時雨会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義仲寺・翁堂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)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日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花供養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東山双林寺内・芭蕉堂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)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日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二条家俳諧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二条家銅駝御所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)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　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明朝 Medium" panose="02020500000000000000"/>
                          <a:ea typeface="BIZ UDP明朝 Medium" panose="02020500000000000000"/>
                        </a:rPr>
                        <a:t>不定期</a:t>
                      </a:r>
                      <a:endParaRPr lang="zh-TW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828143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正徳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1.3.12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1711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各務支考</a:t>
                      </a:r>
                      <a:r>
                        <a:rPr lang="en-US" altLang="ja-JP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美濃派</a:t>
                      </a:r>
                      <a:r>
                        <a:rPr lang="en-US" altLang="ja-JP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r>
                        <a:rPr lang="ja-JP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始め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409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宝暦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11.3.12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1761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三四坊二柳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加賀の人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946195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宝暦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12.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閏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4.12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1762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二柳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29017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宝暦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13.10.12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1763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五升庵蝶夢</a:t>
                      </a:r>
                      <a:r>
                        <a:rPr lang="en-US" altLang="ja-JP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京の人</a:t>
                      </a:r>
                      <a:r>
                        <a:rPr lang="en-US" altLang="ja-JP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r>
                        <a:rPr lang="ja-JP" alt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始め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728643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この頃迄が盛会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266470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明和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2.3.12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墨直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1765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五升庵蝶夢</a:t>
                      </a:r>
                      <a:r>
                        <a:rPr lang="en-US" altLang="ja-JP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京の人</a:t>
                      </a:r>
                      <a:r>
                        <a:rPr lang="en-US" altLang="ja-JP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×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909531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明和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3.3.12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墨直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1766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898286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明和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4.3.12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墨直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1767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×</a:t>
                      </a:r>
                      <a:endParaRPr lang="en-US" altLang="ja-JP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24511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明和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5.3.12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墨直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1768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54827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明和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6.3.12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墨直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1769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428953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明和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7.3.12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墨直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1770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565863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明和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8.3.12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墨直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1771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五竹坊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美濃派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zh-TW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481473"/>
                  </a:ext>
                </a:extLst>
              </a:tr>
              <a:tr h="204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天明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6.3.12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1786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×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×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芭蕉堂</a:t>
                      </a:r>
                      <a:r>
                        <a:rPr lang="en-US" altLang="ja-JP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高桑</a:t>
                      </a:r>
                      <a:r>
                        <a:rPr lang="en-US" altLang="ja-JP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r>
                        <a:rPr lang="ja-JP" alt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闌更</a:t>
                      </a:r>
                      <a:r>
                        <a:rPr lang="en-US" altLang="ja-JP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加賀の人</a:t>
                      </a:r>
                      <a:r>
                        <a:rPr lang="en-US" altLang="ja-JP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r>
                        <a:rPr lang="ja-JP" alt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始め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960775"/>
                  </a:ext>
                </a:extLst>
              </a:tr>
              <a:tr h="36762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寛政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2.9.5/10.16/10.17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二条家俳諧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1790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墨直連中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蝶夢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闌更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闌更・加藤暁台</a:t>
                      </a:r>
                      <a:r>
                        <a:rPr lang="en-US" altLang="ja-JP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尾張</a:t>
                      </a:r>
                      <a:r>
                        <a:rPr lang="en-US" altLang="ja-JP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r>
                        <a:rPr lang="ja-JP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・松岡青蘿</a:t>
                      </a:r>
                      <a:r>
                        <a:rPr lang="en-US" altLang="ja-JP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播磨</a:t>
                      </a:r>
                      <a:r>
                        <a:rPr lang="en-US" altLang="ja-JP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r>
                        <a:rPr lang="ja-JP" alt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始め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905019"/>
                  </a:ext>
                </a:extLst>
              </a:tr>
              <a:tr h="33118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↓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↓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↓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↓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↓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857988"/>
                  </a:ext>
                </a:extLst>
              </a:tr>
              <a:tr h="36762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天保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5.10.12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　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時雨会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1834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×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閑斎・近世最終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&lt;71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年間・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64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冊平均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19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丁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&gt;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芭蕉堂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成田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蒼虬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×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553698"/>
                  </a:ext>
                </a:extLst>
              </a:tr>
              <a:tr h="36762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慶応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2.3.12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墨直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1866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梅古・近世最終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&lt;155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年間・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22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冊平均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13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丁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&gt;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芭蕉堂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河村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公成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×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40187"/>
                  </a:ext>
                </a:extLst>
              </a:tr>
              <a:tr h="36762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明治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2.3.12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1869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芭蕉堂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内海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)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良大・近世最終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&lt;81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年間・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54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冊平均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47</a:t>
                      </a: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丁</a:t>
                      </a:r>
                      <a:r>
                        <a:rPr lang="en-US" altLang="ja-JP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&gt;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×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312541"/>
                  </a:ext>
                </a:extLst>
              </a:tr>
              <a:tr h="36762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明治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24.5.3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1891</a:t>
                      </a:r>
                      <a:endParaRPr lang="en-US" altLang="ja-JP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　</a:t>
                      </a:r>
                      <a:endParaRPr lang="ja-JP" alt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花本聴秋・近世最終</a:t>
                      </a:r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&lt;101</a:t>
                      </a:r>
                      <a:r>
                        <a:rPr lang="ja-JP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年間・</a:t>
                      </a:r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39</a:t>
                      </a:r>
                      <a:r>
                        <a:rPr lang="ja-JP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～</a:t>
                      </a:r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46</a:t>
                      </a:r>
                      <a:r>
                        <a:rPr lang="ja-JP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興行</a:t>
                      </a:r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&gt;</a:t>
                      </a:r>
                      <a:endParaRPr lang="ja-JP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01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220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445</TotalTime>
  <Words>400</Words>
  <Application>Microsoft Office PowerPoint</Application>
  <PresentationFormat>ワイド画面</PresentationFormat>
  <Paragraphs>122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UDP明朝 Medium</vt:lpstr>
      <vt:lpstr>ＭＳ Ｐゴシック</vt:lpstr>
      <vt:lpstr>ＭＳ Ｐ明朝</vt:lpstr>
      <vt:lpstr>新細明體</vt:lpstr>
      <vt:lpstr>游ゴシック</vt:lpstr>
      <vt:lpstr>Arial</vt:lpstr>
      <vt:lpstr>Garamond</vt:lpstr>
      <vt:lpstr>オーガニック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近世後期京都俳壇における花供養会の位置 　　　—芭蕉顕彰俳諧をめぐって―</dc:title>
  <dc:creator>竹内 千代子(13v00057)</dc:creator>
  <cp:lastModifiedBy>金子 貴昭(tkaneko)</cp:lastModifiedBy>
  <cp:revision>37</cp:revision>
  <dcterms:created xsi:type="dcterms:W3CDTF">2020-05-09T01:39:53Z</dcterms:created>
  <dcterms:modified xsi:type="dcterms:W3CDTF">2020-05-18T00:26:00Z</dcterms:modified>
</cp:coreProperties>
</file>